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0" r:id="rId4"/>
  </p:sldMasterIdLst>
  <p:notesMasterIdLst>
    <p:notesMasterId r:id="rId13"/>
  </p:notesMasterIdLst>
  <p:sldIdLst>
    <p:sldId id="256" r:id="rId5"/>
    <p:sldId id="258" r:id="rId6"/>
    <p:sldId id="266" r:id="rId7"/>
    <p:sldId id="267" r:id="rId8"/>
    <p:sldId id="261" r:id="rId9"/>
    <p:sldId id="269" r:id="rId10"/>
    <p:sldId id="263" r:id="rId11"/>
    <p:sldId id="268"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3CEDC7C-B0D2-A49A-70CE-F195CBBB9E91}" v="13" dt="2021-10-12T12:54:34.365"/>
    <p1510:client id="{9BACCF58-C93F-9798-77A1-4D400B550F6C}" v="26" dt="2021-01-11T19:09:18.096"/>
    <p1510:client id="{E7820F64-4F24-81FE-B240-1C99598EFC90}" v="3" dt="2021-10-12T12:55:12.20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5" d="100"/>
          <a:sy n="85" d="100"/>
        </p:scale>
        <p:origin x="744" y="96"/>
      </p:cViewPr>
      <p:guideLst/>
    </p:cSldViewPr>
  </p:slideViewPr>
  <p:notesTextViewPr>
    <p:cViewPr>
      <p:scale>
        <a:sx n="1" d="1"/>
        <a:sy n="1" d="1"/>
      </p:scale>
      <p:origin x="0" y="-24"/>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83E037C-5452-4829-A5D4-DC5211521B49}" type="datetimeFigureOut">
              <a:rPr lang="en-US"/>
              <a:t>10/15/2021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180FB4F-6EA0-446D-968F-8CD6993826A6}" type="slidenum">
              <a:rPr lang="en-US"/>
              <a:t>‹#›</a:t>
            </a:fld>
            <a:endParaRPr lang="en-US"/>
          </a:p>
        </p:txBody>
      </p:sp>
    </p:spTree>
    <p:extLst>
      <p:ext uri="{BB962C8B-B14F-4D97-AF65-F5344CB8AC3E}">
        <p14:creationId xmlns:p14="http://schemas.microsoft.com/office/powerpoint/2010/main" val="32462244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atin typeface="Calibri"/>
              </a:rPr>
              <a:t>Add formatting to words/text, and add a background.</a:t>
            </a:r>
          </a:p>
        </p:txBody>
      </p:sp>
      <p:sp>
        <p:nvSpPr>
          <p:cNvPr id="4" name="Slide Number Placeholder 3"/>
          <p:cNvSpPr>
            <a:spLocks noGrp="1"/>
          </p:cNvSpPr>
          <p:nvPr>
            <p:ph type="sldNum" sz="quarter" idx="10"/>
          </p:nvPr>
        </p:nvSpPr>
        <p:spPr/>
        <p:txBody>
          <a:bodyPr/>
          <a:lstStyle/>
          <a:p>
            <a:fld id="{B180FB4F-6EA0-446D-968F-8CD6993826A6}" type="slidenum">
              <a:rPr lang="en-US"/>
              <a:t>1</a:t>
            </a:fld>
            <a:endParaRPr lang="en-US"/>
          </a:p>
        </p:txBody>
      </p:sp>
    </p:spTree>
    <p:extLst>
      <p:ext uri="{BB962C8B-B14F-4D97-AF65-F5344CB8AC3E}">
        <p14:creationId xmlns:p14="http://schemas.microsoft.com/office/powerpoint/2010/main" val="23510610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Calibri"/>
              </a:rPr>
              <a:t>Work together to learn about your robotic category. Decide what to write on this page together. What are some problems that this robot type can solve? What jobs do they do?</a:t>
            </a:r>
          </a:p>
        </p:txBody>
      </p:sp>
      <p:sp>
        <p:nvSpPr>
          <p:cNvPr id="4" name="Slide Number Placeholder 3"/>
          <p:cNvSpPr>
            <a:spLocks noGrp="1"/>
          </p:cNvSpPr>
          <p:nvPr>
            <p:ph type="sldNum" sz="quarter" idx="10"/>
          </p:nvPr>
        </p:nvSpPr>
        <p:spPr/>
        <p:txBody>
          <a:bodyPr/>
          <a:lstStyle/>
          <a:p>
            <a:fld id="{B180FB4F-6EA0-446D-968F-8CD6993826A6}" type="slidenum">
              <a:rPr lang="en-US"/>
              <a:t>2</a:t>
            </a:fld>
            <a:endParaRPr lang="en-US"/>
          </a:p>
        </p:txBody>
      </p:sp>
    </p:spTree>
    <p:extLst>
      <p:ext uri="{BB962C8B-B14F-4D97-AF65-F5344CB8AC3E}">
        <p14:creationId xmlns:p14="http://schemas.microsoft.com/office/powerpoint/2010/main" val="26355312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Calibri"/>
                <a:cs typeface="Calibri"/>
              </a:rPr>
              <a:t>Tell your teammate what robot you are selecting and research (read) all there is to know. You are the expert on this robot. You can help one another as needed.</a:t>
            </a:r>
          </a:p>
        </p:txBody>
      </p:sp>
      <p:sp>
        <p:nvSpPr>
          <p:cNvPr id="4" name="Slide Number Placeholder 3"/>
          <p:cNvSpPr>
            <a:spLocks noGrp="1"/>
          </p:cNvSpPr>
          <p:nvPr>
            <p:ph type="sldNum" sz="quarter" idx="10"/>
          </p:nvPr>
        </p:nvSpPr>
        <p:spPr/>
        <p:txBody>
          <a:bodyPr/>
          <a:lstStyle/>
          <a:p>
            <a:fld id="{B180FB4F-6EA0-446D-968F-8CD6993826A6}" type="slidenum">
              <a:rPr lang="en-US"/>
              <a:t>3</a:t>
            </a:fld>
            <a:endParaRPr lang="en-US"/>
          </a:p>
        </p:txBody>
      </p:sp>
    </p:spTree>
    <p:extLst>
      <p:ext uri="{BB962C8B-B14F-4D97-AF65-F5344CB8AC3E}">
        <p14:creationId xmlns:p14="http://schemas.microsoft.com/office/powerpoint/2010/main" val="22358948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mn-lt"/>
                <a:cs typeface="Calibri"/>
              </a:rPr>
              <a:t>Tell your teammate what robot you are selecting and research (read) all there is to know. You are the expert on this robot. </a:t>
            </a:r>
            <a:r>
              <a:rPr lang="en-US">
                <a:latin typeface="+mn-lt"/>
                <a:cs typeface="Calibri"/>
              </a:rPr>
              <a:t>You can help one another as needed.</a:t>
            </a:r>
          </a:p>
          <a:p>
            <a:endParaRPr lang="en-US" dirty="0">
              <a:latin typeface="Calibri"/>
              <a:cs typeface="Calibri"/>
            </a:endParaRPr>
          </a:p>
        </p:txBody>
      </p:sp>
      <p:sp>
        <p:nvSpPr>
          <p:cNvPr id="4" name="Slide Number Placeholder 3"/>
          <p:cNvSpPr>
            <a:spLocks noGrp="1"/>
          </p:cNvSpPr>
          <p:nvPr>
            <p:ph type="sldNum" sz="quarter" idx="10"/>
          </p:nvPr>
        </p:nvSpPr>
        <p:spPr/>
        <p:txBody>
          <a:bodyPr/>
          <a:lstStyle/>
          <a:p>
            <a:fld id="{B180FB4F-6EA0-446D-968F-8CD6993826A6}" type="slidenum">
              <a:rPr lang="en-US"/>
              <a:t>4</a:t>
            </a:fld>
            <a:endParaRPr lang="en-US"/>
          </a:p>
        </p:txBody>
      </p:sp>
    </p:spTree>
    <p:extLst>
      <p:ext uri="{BB962C8B-B14F-4D97-AF65-F5344CB8AC3E}">
        <p14:creationId xmlns:p14="http://schemas.microsoft.com/office/powerpoint/2010/main" val="23019399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mn-lt"/>
              </a:rPr>
              <a:t>Name your robot in the title field. Fill in details on the chart.</a:t>
            </a:r>
          </a:p>
        </p:txBody>
      </p:sp>
      <p:sp>
        <p:nvSpPr>
          <p:cNvPr id="4" name="Slide Number Placeholder 3"/>
          <p:cNvSpPr>
            <a:spLocks noGrp="1"/>
          </p:cNvSpPr>
          <p:nvPr>
            <p:ph type="sldNum" sz="quarter" idx="10"/>
          </p:nvPr>
        </p:nvSpPr>
        <p:spPr/>
        <p:txBody>
          <a:bodyPr/>
          <a:lstStyle/>
          <a:p>
            <a:fld id="{B180FB4F-6EA0-446D-968F-8CD6993826A6}" type="slidenum">
              <a:rPr lang="en-US"/>
              <a:t>5</a:t>
            </a:fld>
            <a:endParaRPr lang="en-US"/>
          </a:p>
        </p:txBody>
      </p:sp>
    </p:spTree>
    <p:extLst>
      <p:ext uri="{BB962C8B-B14F-4D97-AF65-F5344CB8AC3E}">
        <p14:creationId xmlns:p14="http://schemas.microsoft.com/office/powerpoint/2010/main" val="17509757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Calibri"/>
              </a:rPr>
              <a:t>Name your robot in the title field. Fill in details on the chart.</a:t>
            </a:r>
          </a:p>
        </p:txBody>
      </p:sp>
      <p:sp>
        <p:nvSpPr>
          <p:cNvPr id="4" name="Slide Number Placeholder 3"/>
          <p:cNvSpPr>
            <a:spLocks noGrp="1"/>
          </p:cNvSpPr>
          <p:nvPr>
            <p:ph type="sldNum" sz="quarter" idx="10"/>
          </p:nvPr>
        </p:nvSpPr>
        <p:spPr/>
        <p:txBody>
          <a:bodyPr/>
          <a:lstStyle/>
          <a:p>
            <a:fld id="{B180FB4F-6EA0-446D-968F-8CD6993826A6}" type="slidenum">
              <a:rPr lang="en-US"/>
              <a:t>6</a:t>
            </a:fld>
            <a:endParaRPr lang="en-US"/>
          </a:p>
        </p:txBody>
      </p:sp>
    </p:spTree>
    <p:extLst>
      <p:ext uri="{BB962C8B-B14F-4D97-AF65-F5344CB8AC3E}">
        <p14:creationId xmlns:p14="http://schemas.microsoft.com/office/powerpoint/2010/main" val="17582112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Tell a few interesting facts and add a picture. This can be a new robot from this category.</a:t>
            </a:r>
          </a:p>
        </p:txBody>
      </p:sp>
      <p:sp>
        <p:nvSpPr>
          <p:cNvPr id="4" name="Slide Number Placeholder 3"/>
          <p:cNvSpPr>
            <a:spLocks noGrp="1"/>
          </p:cNvSpPr>
          <p:nvPr>
            <p:ph type="sldNum" sz="quarter" idx="10"/>
          </p:nvPr>
        </p:nvSpPr>
        <p:spPr/>
        <p:txBody>
          <a:bodyPr/>
          <a:lstStyle/>
          <a:p>
            <a:fld id="{B180FB4F-6EA0-446D-968F-8CD6993826A6}" type="slidenum">
              <a:rPr lang="en-US" smtClean="0"/>
              <a:t>7</a:t>
            </a:fld>
            <a:endParaRPr lang="en-US"/>
          </a:p>
        </p:txBody>
      </p:sp>
    </p:spTree>
    <p:extLst>
      <p:ext uri="{BB962C8B-B14F-4D97-AF65-F5344CB8AC3E}">
        <p14:creationId xmlns:p14="http://schemas.microsoft.com/office/powerpoint/2010/main" val="6518404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Tell a few interesting facts and add a picture. This can be a new robot from this category.</a:t>
            </a:r>
          </a:p>
        </p:txBody>
      </p:sp>
      <p:sp>
        <p:nvSpPr>
          <p:cNvPr id="4" name="Slide Number Placeholder 3"/>
          <p:cNvSpPr>
            <a:spLocks noGrp="1"/>
          </p:cNvSpPr>
          <p:nvPr>
            <p:ph type="sldNum" sz="quarter" idx="10"/>
          </p:nvPr>
        </p:nvSpPr>
        <p:spPr/>
        <p:txBody>
          <a:bodyPr/>
          <a:lstStyle/>
          <a:p>
            <a:fld id="{B180FB4F-6EA0-446D-968F-8CD6993826A6}" type="slidenum">
              <a:rPr lang="en-US" smtClean="0"/>
              <a:t>8</a:t>
            </a:fld>
            <a:endParaRPr lang="en-US"/>
          </a:p>
        </p:txBody>
      </p:sp>
    </p:spTree>
    <p:extLst>
      <p:ext uri="{BB962C8B-B14F-4D97-AF65-F5344CB8AC3E}">
        <p14:creationId xmlns:p14="http://schemas.microsoft.com/office/powerpoint/2010/main" val="27443552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10/15/2021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1477176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10/15/2021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1062455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10/15/2021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306463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10/15/2021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48212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10/15/2021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452425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64DE79-268F-4C1A-8933-263129D2AF90}" type="datetimeFigureOut">
              <a:rPr lang="en-US" dirty="0"/>
              <a:t>10/15/2021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6612113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64DE79-268F-4C1A-8933-263129D2AF90}" type="datetimeFigureOut">
              <a:rPr lang="en-US" dirty="0"/>
              <a:t>10/15/2021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936830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10/15/2021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2214043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10/15/2021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7149521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10/15/2021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140660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10/15/2021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4969998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10/15/2021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a:p>
        </p:txBody>
      </p:sp>
    </p:spTree>
    <p:extLst>
      <p:ext uri="{BB962C8B-B14F-4D97-AF65-F5344CB8AC3E}">
        <p14:creationId xmlns:p14="http://schemas.microsoft.com/office/powerpoint/2010/main" val="3280650016"/>
      </p:ext>
    </p:extLst>
  </p:cSld>
  <p:clrMap bg1="lt1" tx1="dk1" bg2="lt2" tx2="dk2" accent1="accent1" accent2="accent2" accent3="accent3" accent4="accent4" accent5="accent5" accent6="accent6" hlink="hlink" folHlink="folHlink"/>
  <p:sldLayoutIdLst>
    <p:sldLayoutId id="2147483821" r:id="rId1"/>
    <p:sldLayoutId id="2147483822" r:id="rId2"/>
    <p:sldLayoutId id="2147483823" r:id="rId3"/>
    <p:sldLayoutId id="2147483824" r:id="rId4"/>
    <p:sldLayoutId id="2147483825" r:id="rId5"/>
    <p:sldLayoutId id="2147483826" r:id="rId6"/>
    <p:sldLayoutId id="2147483827" r:id="rId7"/>
    <p:sldLayoutId id="2147483828" r:id="rId8"/>
    <p:sldLayoutId id="2147483829" r:id="rId9"/>
    <p:sldLayoutId id="2147483830" r:id="rId10"/>
    <p:sldLayoutId id="214748383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vert="horz" lIns="91440" tIns="45720" rIns="91440" bIns="45720" rtlCol="0" anchor="t">
            <a:normAutofit/>
          </a:bodyPr>
          <a:lstStyle/>
          <a:p>
            <a:r>
              <a:rPr lang="en-US" dirty="0"/>
              <a:t>Team Members </a:t>
            </a:r>
          </a:p>
        </p:txBody>
      </p:sp>
      <p:sp>
        <p:nvSpPr>
          <p:cNvPr id="4" name="Rectangle 3"/>
          <p:cNvSpPr/>
          <p:nvPr/>
        </p:nvSpPr>
        <p:spPr>
          <a:xfrm>
            <a:off x="2460259" y="2232761"/>
            <a:ext cx="7059369" cy="923330"/>
          </a:xfrm>
          <a:prstGeom prst="rect">
            <a:avLst/>
          </a:prstGeom>
          <a:noFill/>
        </p:spPr>
        <p:txBody>
          <a:bodyPr wrap="none" lIns="91440" tIns="45720" rIns="91440" bIns="45720" anchor="b">
            <a:spAutoFit/>
          </a:bodyPr>
          <a:lstStyle/>
          <a:p>
            <a:pPr algn="ctr">
              <a:lnSpc>
                <a:spcPct val="90000"/>
              </a:lnSpc>
              <a:spcBef>
                <a:spcPts val="1000"/>
              </a:spcBef>
            </a:pPr>
            <a:r>
              <a:rPr lang="en-US" sz="6000" dirty="0"/>
              <a:t>Robot Category Name</a:t>
            </a:r>
            <a:endParaRPr lang="en-US" sz="6000" dirty="0">
              <a:cs typeface="Calibri"/>
            </a:endParaRPr>
          </a:p>
        </p:txBody>
      </p:sp>
    </p:spTree>
    <p:extLst>
      <p:ext uri="{BB962C8B-B14F-4D97-AF65-F5344CB8AC3E}">
        <p14:creationId xmlns:p14="http://schemas.microsoft.com/office/powerpoint/2010/main" val="109857222"/>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seq concurrent="1" nextAc="seek">
              <p:cTn id="21" dur="indefinite" nodeType="mainSeq"/>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a:r>
              <a:rPr lang="en-US" dirty="0">
                <a:solidFill>
                  <a:srgbClr val="000000"/>
                </a:solidFill>
                <a:latin typeface="Calibri Light"/>
                <a:cs typeface="Calibri Light"/>
              </a:rPr>
              <a:t>Robot Type (Underwater, Telecommunication, etc.)</a:t>
            </a:r>
          </a:p>
        </p:txBody>
      </p:sp>
      <p:sp>
        <p:nvSpPr>
          <p:cNvPr id="3" name="Content Placeholder 2"/>
          <p:cNvSpPr>
            <a:spLocks noGrp="1"/>
          </p:cNvSpPr>
          <p:nvPr>
            <p:ph idx="1"/>
          </p:nvPr>
        </p:nvSpPr>
        <p:spPr>
          <a:xfrm>
            <a:off x="838200" y="1825625"/>
            <a:ext cx="10515600" cy="4351338"/>
          </a:xfrm>
        </p:spPr>
        <p:txBody>
          <a:bodyPr vert="horz" lIns="91440" tIns="45720" rIns="91440" bIns="45720" rtlCol="0" anchor="t">
            <a:normAutofit/>
          </a:bodyPr>
          <a:lstStyle/>
          <a:p>
            <a:r>
              <a:rPr lang="en-US" dirty="0">
                <a:ea typeface="+mn-lt"/>
                <a:cs typeface="+mn-lt"/>
              </a:rPr>
              <a:t>State your robotic category</a:t>
            </a:r>
            <a:endParaRPr lang="en-US" dirty="0">
              <a:cs typeface="Calibri" panose="020F0502020204030204"/>
            </a:endParaRPr>
          </a:p>
          <a:p>
            <a:r>
              <a:rPr lang="en-US" dirty="0">
                <a:ea typeface="+mn-lt"/>
                <a:cs typeface="+mn-lt"/>
              </a:rPr>
              <a:t>What are some applications (uses) of this category of robot</a:t>
            </a:r>
            <a:endParaRPr lang="en-US" dirty="0"/>
          </a:p>
          <a:p>
            <a:r>
              <a:rPr lang="en-US" dirty="0">
                <a:ea typeface="+mn-lt"/>
                <a:cs typeface="+mn-lt"/>
              </a:rPr>
              <a:t>Add image</a:t>
            </a:r>
            <a:endParaRPr lang="en-US" dirty="0">
              <a:cs typeface="Calibri"/>
            </a:endParaRPr>
          </a:p>
        </p:txBody>
      </p:sp>
    </p:spTree>
    <p:extLst>
      <p:ext uri="{BB962C8B-B14F-4D97-AF65-F5344CB8AC3E}">
        <p14:creationId xmlns:p14="http://schemas.microsoft.com/office/powerpoint/2010/main" val="2408480584"/>
      </p:ext>
    </p:extLst>
  </p:cSld>
  <p:clrMapOvr>
    <a:masterClrMapping/>
  </p:clrMapOvr>
  <p:transition spd="slow">
    <p:wip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0000"/>
                </a:solidFill>
                <a:latin typeface="Calibri Light"/>
                <a:cs typeface="Calibri Light"/>
              </a:rPr>
              <a:t>Name of 1</a:t>
            </a:r>
            <a:r>
              <a:rPr lang="en-US" baseline="30000" dirty="0">
                <a:solidFill>
                  <a:srgbClr val="000000"/>
                </a:solidFill>
                <a:latin typeface="Calibri Light"/>
                <a:cs typeface="Calibri Light"/>
              </a:rPr>
              <a:t>st</a:t>
            </a:r>
            <a:r>
              <a:rPr lang="en-US" dirty="0">
                <a:solidFill>
                  <a:srgbClr val="000000"/>
                </a:solidFill>
                <a:latin typeface="Calibri Light"/>
                <a:cs typeface="Calibri Light"/>
              </a:rPr>
              <a:t> Robot</a:t>
            </a:r>
            <a:endParaRPr lang="en-US" dirty="0">
              <a:solidFill>
                <a:srgbClr val="000000"/>
              </a:solidFill>
              <a:latin typeface="Calibri Light"/>
            </a:endParaRPr>
          </a:p>
        </p:txBody>
      </p:sp>
      <p:sp>
        <p:nvSpPr>
          <p:cNvPr id="3" name="Content Placeholder 2"/>
          <p:cNvSpPr>
            <a:spLocks noGrp="1"/>
          </p:cNvSpPr>
          <p:nvPr>
            <p:ph idx="1"/>
          </p:nvPr>
        </p:nvSpPr>
        <p:spPr>
          <a:xfrm>
            <a:off x="838200" y="1825625"/>
            <a:ext cx="4761089" cy="4351338"/>
          </a:xfrm>
        </p:spPr>
        <p:txBody>
          <a:bodyPr vert="horz" lIns="91440" tIns="45720" rIns="91440" bIns="45720" rtlCol="0" anchor="t">
            <a:normAutofit/>
          </a:bodyPr>
          <a:lstStyle/>
          <a:p>
            <a:r>
              <a:rPr lang="en-US" dirty="0">
                <a:ea typeface="+mn-lt"/>
                <a:cs typeface="+mn-lt"/>
              </a:rPr>
              <a:t>How the robot is used?</a:t>
            </a:r>
            <a:endParaRPr lang="en-US" dirty="0"/>
          </a:p>
          <a:p>
            <a:r>
              <a:rPr lang="en-US" dirty="0">
                <a:cs typeface="Calibri"/>
              </a:rPr>
              <a:t>What sensors does it have?</a:t>
            </a:r>
          </a:p>
          <a:p>
            <a:r>
              <a:rPr lang="en-US" dirty="0">
                <a:cs typeface="Calibri"/>
              </a:rPr>
              <a:t>Other important facts…</a:t>
            </a:r>
          </a:p>
          <a:p>
            <a:r>
              <a:rPr lang="en-US" dirty="0">
                <a:cs typeface="Calibri"/>
              </a:rPr>
              <a:t>Add an image</a:t>
            </a:r>
          </a:p>
          <a:p>
            <a:pPr marL="0" indent="0">
              <a:buNone/>
            </a:pPr>
            <a:endParaRPr lang="en-US" dirty="0">
              <a:cs typeface="Calibri"/>
            </a:endParaRPr>
          </a:p>
        </p:txBody>
      </p:sp>
    </p:spTree>
    <p:extLst>
      <p:ext uri="{BB962C8B-B14F-4D97-AF65-F5344CB8AC3E}">
        <p14:creationId xmlns:p14="http://schemas.microsoft.com/office/powerpoint/2010/main" val="1414770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0000"/>
                </a:solidFill>
                <a:latin typeface="Calibri Light"/>
                <a:cs typeface="Calibri Light"/>
              </a:rPr>
              <a:t>Name of 2</a:t>
            </a:r>
            <a:r>
              <a:rPr lang="en-US" baseline="30000" dirty="0">
                <a:solidFill>
                  <a:srgbClr val="000000"/>
                </a:solidFill>
                <a:latin typeface="Calibri Light"/>
                <a:cs typeface="Calibri Light"/>
              </a:rPr>
              <a:t>nd</a:t>
            </a:r>
            <a:r>
              <a:rPr lang="en-US" dirty="0">
                <a:solidFill>
                  <a:srgbClr val="000000"/>
                </a:solidFill>
                <a:latin typeface="Calibri Light"/>
                <a:cs typeface="Calibri Light"/>
              </a:rPr>
              <a:t> Robot</a:t>
            </a:r>
            <a:endParaRPr lang="en-US" dirty="0">
              <a:solidFill>
                <a:srgbClr val="000000"/>
              </a:solidFill>
              <a:latin typeface="Calibri Light"/>
            </a:endParaRPr>
          </a:p>
        </p:txBody>
      </p:sp>
      <p:sp>
        <p:nvSpPr>
          <p:cNvPr id="3" name="Content Placeholder 2"/>
          <p:cNvSpPr>
            <a:spLocks noGrp="1"/>
          </p:cNvSpPr>
          <p:nvPr>
            <p:ph idx="1"/>
          </p:nvPr>
        </p:nvSpPr>
        <p:spPr>
          <a:xfrm>
            <a:off x="838200" y="1825625"/>
            <a:ext cx="5167489" cy="4351338"/>
          </a:xfrm>
        </p:spPr>
        <p:txBody>
          <a:bodyPr vert="horz" lIns="91440" tIns="45720" rIns="91440" bIns="45720" rtlCol="0" anchor="t">
            <a:normAutofit/>
          </a:bodyPr>
          <a:lstStyle/>
          <a:p>
            <a:r>
              <a:rPr lang="en-US" dirty="0">
                <a:ea typeface="+mn-lt"/>
                <a:cs typeface="+mn-lt"/>
              </a:rPr>
              <a:t>How the robot is used?</a:t>
            </a:r>
            <a:endParaRPr lang="en-US" dirty="0"/>
          </a:p>
          <a:p>
            <a:r>
              <a:rPr lang="en-US" dirty="0">
                <a:cs typeface="Calibri"/>
              </a:rPr>
              <a:t>What sensors does it have?</a:t>
            </a:r>
          </a:p>
          <a:p>
            <a:r>
              <a:rPr lang="en-US" dirty="0">
                <a:cs typeface="Calibri"/>
              </a:rPr>
              <a:t>Other important facts…</a:t>
            </a:r>
          </a:p>
          <a:p>
            <a:r>
              <a:rPr lang="en-US" dirty="0">
                <a:cs typeface="Calibri"/>
              </a:rPr>
              <a:t>Add an image</a:t>
            </a:r>
          </a:p>
          <a:p>
            <a:endParaRPr lang="en-US" dirty="0">
              <a:cs typeface="Calibri"/>
            </a:endParaRPr>
          </a:p>
        </p:txBody>
      </p:sp>
    </p:spTree>
    <p:extLst>
      <p:ext uri="{BB962C8B-B14F-4D97-AF65-F5344CB8AC3E}">
        <p14:creationId xmlns:p14="http://schemas.microsoft.com/office/powerpoint/2010/main" val="1072010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cs typeface="Calibri Light"/>
              </a:rPr>
              <a:t>Choose a 3</a:t>
            </a:r>
            <a:r>
              <a:rPr lang="en-US" baseline="30000" dirty="0">
                <a:cs typeface="Calibri Light"/>
              </a:rPr>
              <a:t>rd</a:t>
            </a:r>
            <a:r>
              <a:rPr lang="en-US" dirty="0">
                <a:cs typeface="Calibri Light"/>
              </a:rPr>
              <a:t> robot and fill in this chart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72524354"/>
              </p:ext>
            </p:extLst>
          </p:nvPr>
        </p:nvGraphicFramePr>
        <p:xfrm>
          <a:off x="838200" y="1690685"/>
          <a:ext cx="5464277" cy="4719946"/>
        </p:xfrm>
        <a:graphic>
          <a:graphicData uri="http://schemas.openxmlformats.org/drawingml/2006/table">
            <a:tbl>
              <a:tblPr firstRow="1" bandRow="1">
                <a:tableStyleId>{85BE263C-DBD7-4A20-BB59-AAB30ACAA65A}</a:tableStyleId>
              </a:tblPr>
              <a:tblGrid>
                <a:gridCol w="1424187">
                  <a:extLst>
                    <a:ext uri="{9D8B030D-6E8A-4147-A177-3AD203B41FA5}">
                      <a16:colId xmlns:a16="http://schemas.microsoft.com/office/drawing/2014/main" val="20000"/>
                    </a:ext>
                  </a:extLst>
                </a:gridCol>
                <a:gridCol w="4040090">
                  <a:extLst>
                    <a:ext uri="{9D8B030D-6E8A-4147-A177-3AD203B41FA5}">
                      <a16:colId xmlns:a16="http://schemas.microsoft.com/office/drawing/2014/main" val="20001"/>
                    </a:ext>
                  </a:extLst>
                </a:gridCol>
              </a:tblGrid>
              <a:tr h="490265">
                <a:tc>
                  <a:txBody>
                    <a:bodyPr/>
                    <a:lstStyle/>
                    <a:p>
                      <a:endParaRPr lang="en-US" dirty="0">
                        <a:ln>
                          <a:noFill/>
                        </a:ln>
                      </a:endParaRPr>
                    </a:p>
                  </a:txBody>
                  <a:tcPr marL="91441" marR="91441"/>
                </a:tc>
                <a:tc>
                  <a:txBody>
                    <a:bodyPr/>
                    <a:lstStyle/>
                    <a:p>
                      <a:endParaRPr lang="en-US" dirty="0"/>
                    </a:p>
                  </a:txBody>
                  <a:tcPr marL="91441" marR="91441"/>
                </a:tc>
                <a:extLst>
                  <a:ext uri="{0D108BD9-81ED-4DB2-BD59-A6C34878D82A}">
                    <a16:rowId xmlns:a16="http://schemas.microsoft.com/office/drawing/2014/main" val="10000"/>
                  </a:ext>
                </a:extLst>
              </a:tr>
              <a:tr h="797826">
                <a:tc>
                  <a:txBody>
                    <a:bodyPr/>
                    <a:lstStyle/>
                    <a:p>
                      <a:r>
                        <a:rPr lang="en-US">
                          <a:ln>
                            <a:noFill/>
                          </a:ln>
                        </a:rPr>
                        <a:t>Features of the Robot:</a:t>
                      </a:r>
                    </a:p>
                  </a:txBody>
                  <a:tcPr marL="91441" marR="91441">
                    <a:lnR w="12700" cap="flat" cmpd="sng" algn="ctr">
                      <a:solidFill>
                        <a:schemeClr val="tx1"/>
                      </a:solidFill>
                      <a:prstDash val="solid"/>
                      <a:round/>
                      <a:headEnd type="none" w="med" len="med"/>
                      <a:tailEnd type="none" w="med" len="med"/>
                    </a:lnR>
                  </a:tcPr>
                </a:tc>
                <a:tc>
                  <a:txBody>
                    <a:bodyPr/>
                    <a:lstStyle/>
                    <a:p>
                      <a:endParaRPr lang="en-US" dirty="0"/>
                    </a:p>
                  </a:txBody>
                  <a:tcPr marL="91441" marR="91441">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1"/>
                  </a:ext>
                </a:extLst>
              </a:tr>
              <a:tr h="490265">
                <a:tc>
                  <a:txBody>
                    <a:bodyPr/>
                    <a:lstStyle/>
                    <a:p>
                      <a:pPr>
                        <a:buNone/>
                      </a:pPr>
                      <a:r>
                        <a:rPr lang="en-US">
                          <a:ln>
                            <a:noFill/>
                          </a:ln>
                        </a:rPr>
                        <a:t>Creator:</a:t>
                      </a:r>
                    </a:p>
                  </a:txBody>
                  <a:tcPr marL="91441" marR="91441">
                    <a:lnR w="12700" cap="flat" cmpd="sng" algn="ctr">
                      <a:solidFill>
                        <a:schemeClr val="tx1"/>
                      </a:solidFill>
                      <a:prstDash val="solid"/>
                      <a:round/>
                      <a:headEnd type="none" w="med" len="med"/>
                      <a:tailEnd type="none" w="med" len="med"/>
                    </a:lnR>
                  </a:tcPr>
                </a:tc>
                <a:tc>
                  <a:txBody>
                    <a:bodyPr/>
                    <a:lstStyle/>
                    <a:p>
                      <a:endParaRPr lang="en-US" dirty="0"/>
                    </a:p>
                  </a:txBody>
                  <a:tcPr marL="91441" marR="91441">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6"/>
                  </a:ext>
                </a:extLst>
              </a:tr>
              <a:tr h="490265">
                <a:tc>
                  <a:txBody>
                    <a:bodyPr/>
                    <a:lstStyle/>
                    <a:p>
                      <a:pPr>
                        <a:buNone/>
                      </a:pPr>
                      <a:r>
                        <a:rPr lang="en-US">
                          <a:ln>
                            <a:noFill/>
                          </a:ln>
                        </a:rPr>
                        <a:t>Country:</a:t>
                      </a:r>
                    </a:p>
                  </a:txBody>
                  <a:tcPr marL="91441" marR="91441">
                    <a:lnR w="12700" cap="flat" cmpd="sng" algn="ctr">
                      <a:solidFill>
                        <a:schemeClr val="tx1"/>
                      </a:solidFill>
                      <a:prstDash val="solid"/>
                      <a:round/>
                      <a:headEnd type="none" w="med" len="med"/>
                      <a:tailEnd type="none" w="med" len="med"/>
                    </a:lnR>
                  </a:tcPr>
                </a:tc>
                <a:tc>
                  <a:txBody>
                    <a:bodyPr/>
                    <a:lstStyle/>
                    <a:p>
                      <a:endParaRPr lang="en-US" dirty="0"/>
                    </a:p>
                  </a:txBody>
                  <a:tcPr marL="91441" marR="91441">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7"/>
                  </a:ext>
                </a:extLst>
              </a:tr>
              <a:tr h="490265">
                <a:tc>
                  <a:txBody>
                    <a:bodyPr/>
                    <a:lstStyle/>
                    <a:p>
                      <a:pPr>
                        <a:buNone/>
                      </a:pPr>
                      <a:r>
                        <a:rPr lang="en-US">
                          <a:ln>
                            <a:noFill/>
                          </a:ln>
                        </a:rPr>
                        <a:t>Year:</a:t>
                      </a:r>
                    </a:p>
                  </a:txBody>
                  <a:tcPr marL="91441" marR="91441">
                    <a:lnR w="12700" cap="flat" cmpd="sng" algn="ctr">
                      <a:solidFill>
                        <a:schemeClr val="tx1"/>
                      </a:solidFill>
                      <a:prstDash val="solid"/>
                      <a:round/>
                      <a:headEnd type="none" w="med" len="med"/>
                      <a:tailEnd type="none" w="med" len="med"/>
                    </a:lnR>
                  </a:tcPr>
                </a:tc>
                <a:tc>
                  <a:txBody>
                    <a:bodyPr/>
                    <a:lstStyle/>
                    <a:p>
                      <a:endParaRPr lang="en-US" dirty="0"/>
                    </a:p>
                  </a:txBody>
                  <a:tcPr marL="91441" marR="91441">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8"/>
                  </a:ext>
                </a:extLst>
              </a:tr>
              <a:tr h="490265">
                <a:tc>
                  <a:txBody>
                    <a:bodyPr/>
                    <a:lstStyle/>
                    <a:p>
                      <a:pPr>
                        <a:buNone/>
                      </a:pPr>
                      <a:r>
                        <a:rPr lang="en-US">
                          <a:ln>
                            <a:noFill/>
                          </a:ln>
                        </a:rPr>
                        <a:t>Weight:</a:t>
                      </a:r>
                    </a:p>
                  </a:txBody>
                  <a:tcPr marL="91441" marR="91441">
                    <a:lnR w="12700" cap="flat" cmpd="sng" algn="ctr">
                      <a:solidFill>
                        <a:schemeClr val="tx1"/>
                      </a:solidFill>
                      <a:prstDash val="solid"/>
                      <a:round/>
                      <a:headEnd type="none" w="med" len="med"/>
                      <a:tailEnd type="none" w="med" len="med"/>
                    </a:lnR>
                  </a:tcPr>
                </a:tc>
                <a:tc>
                  <a:txBody>
                    <a:bodyPr/>
                    <a:lstStyle/>
                    <a:p>
                      <a:endParaRPr lang="en-US" dirty="0"/>
                    </a:p>
                  </a:txBody>
                  <a:tcPr marL="91441" marR="91441">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2"/>
                  </a:ext>
                </a:extLst>
              </a:tr>
              <a:tr h="490265">
                <a:tc>
                  <a:txBody>
                    <a:bodyPr/>
                    <a:lstStyle/>
                    <a:p>
                      <a:pPr>
                        <a:buNone/>
                      </a:pPr>
                      <a:r>
                        <a:rPr lang="en-US">
                          <a:ln>
                            <a:noFill/>
                          </a:ln>
                        </a:rPr>
                        <a:t>Sensors:</a:t>
                      </a:r>
                    </a:p>
                  </a:txBody>
                  <a:tcPr marL="91441" marR="91441">
                    <a:lnR w="12700" cap="flat" cmpd="sng" algn="ctr">
                      <a:solidFill>
                        <a:schemeClr val="tx1"/>
                      </a:solidFill>
                      <a:prstDash val="solid"/>
                      <a:round/>
                      <a:headEnd type="none" w="med" len="med"/>
                      <a:tailEnd type="none" w="med" len="med"/>
                    </a:lnR>
                  </a:tcPr>
                </a:tc>
                <a:tc>
                  <a:txBody>
                    <a:bodyPr/>
                    <a:lstStyle/>
                    <a:p>
                      <a:endParaRPr lang="en-US" dirty="0"/>
                    </a:p>
                  </a:txBody>
                  <a:tcPr marL="91441" marR="91441">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3"/>
                  </a:ext>
                </a:extLst>
              </a:tr>
              <a:tr h="490265">
                <a:tc>
                  <a:txBody>
                    <a:bodyPr/>
                    <a:lstStyle/>
                    <a:p>
                      <a:pPr>
                        <a:buNone/>
                      </a:pPr>
                      <a:r>
                        <a:rPr lang="en-US">
                          <a:ln>
                            <a:noFill/>
                          </a:ln>
                        </a:rPr>
                        <a:t>Cost:</a:t>
                      </a:r>
                    </a:p>
                  </a:txBody>
                  <a:tcPr marL="91441" marR="91441">
                    <a:lnR w="12700" cap="flat" cmpd="sng" algn="ctr">
                      <a:solidFill>
                        <a:schemeClr val="tx1"/>
                      </a:solidFill>
                      <a:prstDash val="solid"/>
                      <a:round/>
                      <a:headEnd type="none" w="med" len="med"/>
                      <a:tailEnd type="none" w="med" len="med"/>
                    </a:lnR>
                  </a:tcPr>
                </a:tc>
                <a:tc>
                  <a:txBody>
                    <a:bodyPr/>
                    <a:lstStyle/>
                    <a:p>
                      <a:endParaRPr lang="en-US" dirty="0"/>
                    </a:p>
                  </a:txBody>
                  <a:tcPr marL="91441" marR="91441">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4"/>
                  </a:ext>
                </a:extLst>
              </a:tr>
              <a:tr h="490265">
                <a:tc>
                  <a:txBody>
                    <a:bodyPr/>
                    <a:lstStyle/>
                    <a:p>
                      <a:r>
                        <a:rPr lang="en-US" dirty="0">
                          <a:ln>
                            <a:noFill/>
                          </a:ln>
                        </a:rPr>
                        <a:t>Height:</a:t>
                      </a:r>
                    </a:p>
                  </a:txBody>
                  <a:tcPr marL="91441" marR="91441">
                    <a:lnR w="12700" cap="flat" cmpd="sng" algn="ctr">
                      <a:solidFill>
                        <a:schemeClr val="tx1"/>
                      </a:solidFill>
                      <a:prstDash val="solid"/>
                      <a:round/>
                      <a:headEnd type="none" w="med" len="med"/>
                      <a:tailEnd type="none" w="med" len="med"/>
                    </a:lnR>
                  </a:tcPr>
                </a:tc>
                <a:tc>
                  <a:txBody>
                    <a:bodyPr/>
                    <a:lstStyle/>
                    <a:p>
                      <a:endParaRPr lang="en-US" dirty="0"/>
                    </a:p>
                  </a:txBody>
                  <a:tcPr marL="91441" marR="91441">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474908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cs typeface="Calibri Light"/>
              </a:rPr>
              <a:t>Choose a 4</a:t>
            </a:r>
            <a:r>
              <a:rPr lang="en-US" baseline="30000" dirty="0">
                <a:cs typeface="Calibri Light"/>
              </a:rPr>
              <a:t>th</a:t>
            </a:r>
            <a:r>
              <a:rPr lang="en-US" dirty="0">
                <a:cs typeface="Calibri Light"/>
              </a:rPr>
              <a:t> robot and fill in this chart</a:t>
            </a:r>
            <a:endParaRPr lang="en-US" dirty="0"/>
          </a:p>
        </p:txBody>
      </p:sp>
      <p:graphicFrame>
        <p:nvGraphicFramePr>
          <p:cNvPr id="4" name="Content Placeholder 3"/>
          <p:cNvGraphicFramePr>
            <a:graphicFrameLocks noGrp="1"/>
          </p:cNvGraphicFramePr>
          <p:nvPr>
            <p:ph idx="1"/>
            <p:extLst/>
          </p:nvPr>
        </p:nvGraphicFramePr>
        <p:xfrm>
          <a:off x="838200" y="1690685"/>
          <a:ext cx="5464277" cy="4719946"/>
        </p:xfrm>
        <a:graphic>
          <a:graphicData uri="http://schemas.openxmlformats.org/drawingml/2006/table">
            <a:tbl>
              <a:tblPr firstRow="1" bandRow="1">
                <a:tableStyleId>{85BE263C-DBD7-4A20-BB59-AAB30ACAA65A}</a:tableStyleId>
              </a:tblPr>
              <a:tblGrid>
                <a:gridCol w="1424187">
                  <a:extLst>
                    <a:ext uri="{9D8B030D-6E8A-4147-A177-3AD203B41FA5}">
                      <a16:colId xmlns:a16="http://schemas.microsoft.com/office/drawing/2014/main" val="20000"/>
                    </a:ext>
                  </a:extLst>
                </a:gridCol>
                <a:gridCol w="4040090">
                  <a:extLst>
                    <a:ext uri="{9D8B030D-6E8A-4147-A177-3AD203B41FA5}">
                      <a16:colId xmlns:a16="http://schemas.microsoft.com/office/drawing/2014/main" val="20001"/>
                    </a:ext>
                  </a:extLst>
                </a:gridCol>
              </a:tblGrid>
              <a:tr h="490265">
                <a:tc>
                  <a:txBody>
                    <a:bodyPr/>
                    <a:lstStyle/>
                    <a:p>
                      <a:endParaRPr lang="en-US" dirty="0">
                        <a:ln>
                          <a:noFill/>
                        </a:ln>
                      </a:endParaRPr>
                    </a:p>
                  </a:txBody>
                  <a:tcPr marL="91441" marR="91441"/>
                </a:tc>
                <a:tc>
                  <a:txBody>
                    <a:bodyPr/>
                    <a:lstStyle/>
                    <a:p>
                      <a:endParaRPr lang="en-US" dirty="0"/>
                    </a:p>
                  </a:txBody>
                  <a:tcPr marL="91441" marR="91441"/>
                </a:tc>
                <a:extLst>
                  <a:ext uri="{0D108BD9-81ED-4DB2-BD59-A6C34878D82A}">
                    <a16:rowId xmlns:a16="http://schemas.microsoft.com/office/drawing/2014/main" val="10000"/>
                  </a:ext>
                </a:extLst>
              </a:tr>
              <a:tr h="797826">
                <a:tc>
                  <a:txBody>
                    <a:bodyPr/>
                    <a:lstStyle/>
                    <a:p>
                      <a:r>
                        <a:rPr lang="en-US">
                          <a:ln>
                            <a:noFill/>
                          </a:ln>
                        </a:rPr>
                        <a:t>Features of the Robot:</a:t>
                      </a:r>
                    </a:p>
                  </a:txBody>
                  <a:tcPr marL="91441" marR="91441">
                    <a:lnR w="12700" cap="flat" cmpd="sng" algn="ctr">
                      <a:solidFill>
                        <a:schemeClr val="tx1"/>
                      </a:solidFill>
                      <a:prstDash val="solid"/>
                      <a:round/>
                      <a:headEnd type="none" w="med" len="med"/>
                      <a:tailEnd type="none" w="med" len="med"/>
                    </a:lnR>
                  </a:tcPr>
                </a:tc>
                <a:tc>
                  <a:txBody>
                    <a:bodyPr/>
                    <a:lstStyle/>
                    <a:p>
                      <a:endParaRPr lang="en-US" dirty="0"/>
                    </a:p>
                  </a:txBody>
                  <a:tcPr marL="91441" marR="91441">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1"/>
                  </a:ext>
                </a:extLst>
              </a:tr>
              <a:tr h="490265">
                <a:tc>
                  <a:txBody>
                    <a:bodyPr/>
                    <a:lstStyle/>
                    <a:p>
                      <a:pPr>
                        <a:buNone/>
                      </a:pPr>
                      <a:r>
                        <a:rPr lang="en-US">
                          <a:ln>
                            <a:noFill/>
                          </a:ln>
                        </a:rPr>
                        <a:t>Creator:</a:t>
                      </a:r>
                    </a:p>
                  </a:txBody>
                  <a:tcPr marL="91441" marR="91441">
                    <a:lnR w="12700" cap="flat" cmpd="sng" algn="ctr">
                      <a:solidFill>
                        <a:schemeClr val="tx1"/>
                      </a:solidFill>
                      <a:prstDash val="solid"/>
                      <a:round/>
                      <a:headEnd type="none" w="med" len="med"/>
                      <a:tailEnd type="none" w="med" len="med"/>
                    </a:lnR>
                  </a:tcPr>
                </a:tc>
                <a:tc>
                  <a:txBody>
                    <a:bodyPr/>
                    <a:lstStyle/>
                    <a:p>
                      <a:endParaRPr lang="en-US" dirty="0"/>
                    </a:p>
                  </a:txBody>
                  <a:tcPr marL="91441" marR="91441">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6"/>
                  </a:ext>
                </a:extLst>
              </a:tr>
              <a:tr h="490265">
                <a:tc>
                  <a:txBody>
                    <a:bodyPr/>
                    <a:lstStyle/>
                    <a:p>
                      <a:pPr>
                        <a:buNone/>
                      </a:pPr>
                      <a:r>
                        <a:rPr lang="en-US">
                          <a:ln>
                            <a:noFill/>
                          </a:ln>
                        </a:rPr>
                        <a:t>Country:</a:t>
                      </a:r>
                    </a:p>
                  </a:txBody>
                  <a:tcPr marL="91441" marR="91441">
                    <a:lnR w="12700" cap="flat" cmpd="sng" algn="ctr">
                      <a:solidFill>
                        <a:schemeClr val="tx1"/>
                      </a:solidFill>
                      <a:prstDash val="solid"/>
                      <a:round/>
                      <a:headEnd type="none" w="med" len="med"/>
                      <a:tailEnd type="none" w="med" len="med"/>
                    </a:lnR>
                  </a:tcPr>
                </a:tc>
                <a:tc>
                  <a:txBody>
                    <a:bodyPr/>
                    <a:lstStyle/>
                    <a:p>
                      <a:endParaRPr lang="en-US" dirty="0"/>
                    </a:p>
                  </a:txBody>
                  <a:tcPr marL="91441" marR="91441">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7"/>
                  </a:ext>
                </a:extLst>
              </a:tr>
              <a:tr h="490265">
                <a:tc>
                  <a:txBody>
                    <a:bodyPr/>
                    <a:lstStyle/>
                    <a:p>
                      <a:pPr>
                        <a:buNone/>
                      </a:pPr>
                      <a:r>
                        <a:rPr lang="en-US">
                          <a:ln>
                            <a:noFill/>
                          </a:ln>
                        </a:rPr>
                        <a:t>Year:</a:t>
                      </a:r>
                    </a:p>
                  </a:txBody>
                  <a:tcPr marL="91441" marR="91441">
                    <a:lnR w="12700" cap="flat" cmpd="sng" algn="ctr">
                      <a:solidFill>
                        <a:schemeClr val="tx1"/>
                      </a:solidFill>
                      <a:prstDash val="solid"/>
                      <a:round/>
                      <a:headEnd type="none" w="med" len="med"/>
                      <a:tailEnd type="none" w="med" len="med"/>
                    </a:lnR>
                  </a:tcPr>
                </a:tc>
                <a:tc>
                  <a:txBody>
                    <a:bodyPr/>
                    <a:lstStyle/>
                    <a:p>
                      <a:endParaRPr lang="en-US" dirty="0"/>
                    </a:p>
                  </a:txBody>
                  <a:tcPr marL="91441" marR="91441">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8"/>
                  </a:ext>
                </a:extLst>
              </a:tr>
              <a:tr h="490265">
                <a:tc>
                  <a:txBody>
                    <a:bodyPr/>
                    <a:lstStyle/>
                    <a:p>
                      <a:pPr>
                        <a:buNone/>
                      </a:pPr>
                      <a:r>
                        <a:rPr lang="en-US">
                          <a:ln>
                            <a:noFill/>
                          </a:ln>
                        </a:rPr>
                        <a:t>Weight:</a:t>
                      </a:r>
                    </a:p>
                  </a:txBody>
                  <a:tcPr marL="91441" marR="91441">
                    <a:lnR w="12700" cap="flat" cmpd="sng" algn="ctr">
                      <a:solidFill>
                        <a:schemeClr val="tx1"/>
                      </a:solidFill>
                      <a:prstDash val="solid"/>
                      <a:round/>
                      <a:headEnd type="none" w="med" len="med"/>
                      <a:tailEnd type="none" w="med" len="med"/>
                    </a:lnR>
                  </a:tcPr>
                </a:tc>
                <a:tc>
                  <a:txBody>
                    <a:bodyPr/>
                    <a:lstStyle/>
                    <a:p>
                      <a:endParaRPr lang="en-US" dirty="0"/>
                    </a:p>
                  </a:txBody>
                  <a:tcPr marL="91441" marR="91441">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2"/>
                  </a:ext>
                </a:extLst>
              </a:tr>
              <a:tr h="490265">
                <a:tc>
                  <a:txBody>
                    <a:bodyPr/>
                    <a:lstStyle/>
                    <a:p>
                      <a:pPr>
                        <a:buNone/>
                      </a:pPr>
                      <a:r>
                        <a:rPr lang="en-US">
                          <a:ln>
                            <a:noFill/>
                          </a:ln>
                        </a:rPr>
                        <a:t>Sensors:</a:t>
                      </a:r>
                    </a:p>
                  </a:txBody>
                  <a:tcPr marL="91441" marR="91441">
                    <a:lnR w="12700" cap="flat" cmpd="sng" algn="ctr">
                      <a:solidFill>
                        <a:schemeClr val="tx1"/>
                      </a:solidFill>
                      <a:prstDash val="solid"/>
                      <a:round/>
                      <a:headEnd type="none" w="med" len="med"/>
                      <a:tailEnd type="none" w="med" len="med"/>
                    </a:lnR>
                  </a:tcPr>
                </a:tc>
                <a:tc>
                  <a:txBody>
                    <a:bodyPr/>
                    <a:lstStyle/>
                    <a:p>
                      <a:endParaRPr lang="en-US" dirty="0"/>
                    </a:p>
                  </a:txBody>
                  <a:tcPr marL="91441" marR="91441">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3"/>
                  </a:ext>
                </a:extLst>
              </a:tr>
              <a:tr h="490265">
                <a:tc>
                  <a:txBody>
                    <a:bodyPr/>
                    <a:lstStyle/>
                    <a:p>
                      <a:pPr>
                        <a:buNone/>
                      </a:pPr>
                      <a:r>
                        <a:rPr lang="en-US">
                          <a:ln>
                            <a:noFill/>
                          </a:ln>
                        </a:rPr>
                        <a:t>Cost:</a:t>
                      </a:r>
                    </a:p>
                  </a:txBody>
                  <a:tcPr marL="91441" marR="91441">
                    <a:lnR w="12700" cap="flat" cmpd="sng" algn="ctr">
                      <a:solidFill>
                        <a:schemeClr val="tx1"/>
                      </a:solidFill>
                      <a:prstDash val="solid"/>
                      <a:round/>
                      <a:headEnd type="none" w="med" len="med"/>
                      <a:tailEnd type="none" w="med" len="med"/>
                    </a:lnR>
                  </a:tcPr>
                </a:tc>
                <a:tc>
                  <a:txBody>
                    <a:bodyPr/>
                    <a:lstStyle/>
                    <a:p>
                      <a:endParaRPr lang="en-US" dirty="0"/>
                    </a:p>
                  </a:txBody>
                  <a:tcPr marL="91441" marR="91441">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4"/>
                  </a:ext>
                </a:extLst>
              </a:tr>
              <a:tr h="490265">
                <a:tc>
                  <a:txBody>
                    <a:bodyPr/>
                    <a:lstStyle/>
                    <a:p>
                      <a:r>
                        <a:rPr lang="en-US" dirty="0">
                          <a:ln>
                            <a:noFill/>
                          </a:ln>
                        </a:rPr>
                        <a:t>Height:</a:t>
                      </a:r>
                    </a:p>
                  </a:txBody>
                  <a:tcPr marL="91441" marR="91441">
                    <a:lnR w="12700" cap="flat" cmpd="sng" algn="ctr">
                      <a:solidFill>
                        <a:schemeClr val="tx1"/>
                      </a:solidFill>
                      <a:prstDash val="solid"/>
                      <a:round/>
                      <a:headEnd type="none" w="med" len="med"/>
                      <a:tailEnd type="none" w="med" len="med"/>
                    </a:lnR>
                  </a:tcPr>
                </a:tc>
                <a:tc>
                  <a:txBody>
                    <a:bodyPr/>
                    <a:lstStyle/>
                    <a:p>
                      <a:endParaRPr lang="en-US" dirty="0"/>
                    </a:p>
                  </a:txBody>
                  <a:tcPr marL="91441" marR="91441">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5812888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Did You Know?</a:t>
            </a:r>
          </a:p>
        </p:txBody>
      </p:sp>
      <p:sp>
        <p:nvSpPr>
          <p:cNvPr id="3" name="Content Placeholder 2"/>
          <p:cNvSpPr>
            <a:spLocks noGrp="1"/>
          </p:cNvSpPr>
          <p:nvPr>
            <p:ph sz="half" idx="1"/>
          </p:nvPr>
        </p:nvSpPr>
        <p:spPr/>
        <p:txBody>
          <a:bodyPr vert="horz" lIns="91440" tIns="45720" rIns="91440" bIns="45720" rtlCol="0" anchor="t">
            <a:normAutofit/>
          </a:bodyPr>
          <a:lstStyle/>
          <a:p>
            <a:r>
              <a:rPr lang="en-US" dirty="0">
                <a:cs typeface="Calibri"/>
              </a:rPr>
              <a:t>Add anything interesting about any robot from this robotic type</a:t>
            </a:r>
            <a:endParaRPr lang="en-US" dirty="0"/>
          </a:p>
        </p:txBody>
      </p:sp>
      <p:sp>
        <p:nvSpPr>
          <p:cNvPr id="4" name="Content Placeholder 3"/>
          <p:cNvSpPr>
            <a:spLocks noGrp="1"/>
          </p:cNvSpPr>
          <p:nvPr>
            <p:ph sz="half" idx="2"/>
          </p:nvPr>
        </p:nvSpPr>
        <p:spPr/>
        <p:txBody>
          <a:bodyPr vert="horz" lIns="91440" tIns="45720" rIns="91440" bIns="45720" rtlCol="0" anchor="t">
            <a:normAutofit/>
          </a:bodyPr>
          <a:lstStyle/>
          <a:p>
            <a:r>
              <a:rPr lang="en-US" dirty="0">
                <a:cs typeface="Calibri"/>
              </a:rPr>
              <a:t>You can add images and more facts</a:t>
            </a:r>
            <a:endParaRPr lang="en-US" dirty="0"/>
          </a:p>
        </p:txBody>
      </p:sp>
    </p:spTree>
    <p:extLst>
      <p:ext uri="{BB962C8B-B14F-4D97-AF65-F5344CB8AC3E}">
        <p14:creationId xmlns:p14="http://schemas.microsoft.com/office/powerpoint/2010/main" val="13177337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Did You Know?</a:t>
            </a:r>
          </a:p>
        </p:txBody>
      </p:sp>
      <p:sp>
        <p:nvSpPr>
          <p:cNvPr id="3" name="Content Placeholder 2"/>
          <p:cNvSpPr>
            <a:spLocks noGrp="1"/>
          </p:cNvSpPr>
          <p:nvPr>
            <p:ph sz="half" idx="1"/>
          </p:nvPr>
        </p:nvSpPr>
        <p:spPr/>
        <p:txBody>
          <a:bodyPr vert="horz" lIns="91440" tIns="45720" rIns="91440" bIns="45720" rtlCol="0" anchor="t">
            <a:normAutofit/>
          </a:bodyPr>
          <a:lstStyle/>
          <a:p>
            <a:r>
              <a:rPr lang="en-US" dirty="0">
                <a:cs typeface="Calibri"/>
              </a:rPr>
              <a:t>Add anything interesting about any robot from this robotic type</a:t>
            </a:r>
            <a:endParaRPr lang="en-US" dirty="0"/>
          </a:p>
        </p:txBody>
      </p:sp>
      <p:sp>
        <p:nvSpPr>
          <p:cNvPr id="4" name="Content Placeholder 3"/>
          <p:cNvSpPr>
            <a:spLocks noGrp="1"/>
          </p:cNvSpPr>
          <p:nvPr>
            <p:ph sz="half" idx="2"/>
          </p:nvPr>
        </p:nvSpPr>
        <p:spPr/>
        <p:txBody>
          <a:bodyPr vert="horz" lIns="91440" tIns="45720" rIns="91440" bIns="45720" rtlCol="0" anchor="t">
            <a:normAutofit/>
          </a:bodyPr>
          <a:lstStyle/>
          <a:p>
            <a:r>
              <a:rPr lang="en-US" dirty="0">
                <a:cs typeface="Calibri"/>
              </a:rPr>
              <a:t>You can add images and more facts</a:t>
            </a:r>
            <a:endParaRPr lang="en-US" dirty="0"/>
          </a:p>
        </p:txBody>
      </p:sp>
    </p:spTree>
    <p:extLst>
      <p:ext uri="{BB962C8B-B14F-4D97-AF65-F5344CB8AC3E}">
        <p14:creationId xmlns:p14="http://schemas.microsoft.com/office/powerpoint/2010/main" val="197005488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57BE65DB50CDA4EBD8C0D0624A28381" ma:contentTypeVersion="35" ma:contentTypeDescription="Create a new document." ma:contentTypeScope="" ma:versionID="fc3bd4d216f9bca8992f3d36b3418b82">
  <xsd:schema xmlns:xsd="http://www.w3.org/2001/XMLSchema" xmlns:xs="http://www.w3.org/2001/XMLSchema" xmlns:p="http://schemas.microsoft.com/office/2006/metadata/properties" xmlns:ns3="d857097b-be3d-405e-ad14-607ec3b6ac79" xmlns:ns4="6cb2d905-9925-4bbc-af3f-840aca5c871e" targetNamespace="http://schemas.microsoft.com/office/2006/metadata/properties" ma:root="true" ma:fieldsID="3738da980984ed6de8a8dbcaac6efb3a" ns3:_="" ns4:_="">
    <xsd:import namespace="d857097b-be3d-405e-ad14-607ec3b6ac79"/>
    <xsd:import namespace="6cb2d905-9925-4bbc-af3f-840aca5c871e"/>
    <xsd:element name="properties">
      <xsd:complexType>
        <xsd:sequence>
          <xsd:element name="documentManagement">
            <xsd:complexType>
              <xsd:all>
                <xsd:element ref="ns3:SharedWithUsers" minOccurs="0"/>
                <xsd:element ref="ns4:NotebookType" minOccurs="0"/>
                <xsd:element ref="ns4:FolderType" minOccurs="0"/>
                <xsd:element ref="ns4:Owner" minOccurs="0"/>
                <xsd:element ref="ns4:DefaultSectionNames" minOccurs="0"/>
                <xsd:element ref="ns4:AppVersion" minOccurs="0"/>
                <xsd:element ref="ns4:Teachers" minOccurs="0"/>
                <xsd:element ref="ns4:Students" minOccurs="0"/>
                <xsd:element ref="ns4:Student_Groups" minOccurs="0"/>
                <xsd:element ref="ns3:SharedWithDetails" minOccurs="0"/>
                <xsd:element ref="ns3:SharingHintHash" minOccurs="0"/>
                <xsd:element ref="ns4:Invited_Teachers" minOccurs="0"/>
                <xsd:element ref="ns4:Invited_Students" minOccurs="0"/>
                <xsd:element ref="ns4:Self_Registration_Enabled" minOccurs="0"/>
                <xsd:element ref="ns4:CultureName" minOccurs="0"/>
                <xsd:element ref="ns4:Has_Teacher_Only_SectionGroup" minOccurs="0"/>
                <xsd:element ref="ns4:Is_Collaboration_Space_Locked" minOccurs="0"/>
                <xsd:element ref="ns4:MediaServiceMetadata" minOccurs="0"/>
                <xsd:element ref="ns4:MediaServiceFastMetadata" minOccurs="0"/>
                <xsd:element ref="ns4:MediaServiceAutoTags" minOccurs="0"/>
                <xsd:element ref="ns4:MediaServiceDateTaken" minOccurs="0"/>
                <xsd:element ref="ns4:MediaServiceLocation" minOccurs="0"/>
                <xsd:element ref="ns4:MediaServiceOCR" minOccurs="0"/>
                <xsd:element ref="ns4:MediaServiceEventHashCode" minOccurs="0"/>
                <xsd:element ref="ns4:MediaServiceGenerationTime" minOccurs="0"/>
                <xsd:element ref="ns4:MediaServiceAutoKeyPoints" minOccurs="0"/>
                <xsd:element ref="ns4:MediaServiceKeyPoints" minOccurs="0"/>
                <xsd:element ref="ns4:TeamsChannelId" minOccurs="0"/>
                <xsd:element ref="ns4:Math_Settings" minOccurs="0"/>
                <xsd:element ref="ns4:Templates" minOccurs="0"/>
                <xsd:element ref="ns4:Distribution_Groups" minOccurs="0"/>
                <xsd:element ref="ns4:LMS_Mappings" minOccurs="0"/>
                <xsd:element ref="ns4:Self_Registration_Enabled0" minOccurs="0"/>
                <xsd:element ref="ns4:IsNotebookLocked" minOccurs="0"/>
                <xsd:element ref="ns4:Teams_Channel_Section_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857097b-be3d-405e-ad14-607ec3b6ac79"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description="" ma:internalName="SharedWithDetails" ma:readOnly="true">
      <xsd:simpleType>
        <xsd:restriction base="dms:Note">
          <xsd:maxLength value="255"/>
        </xsd:restriction>
      </xsd:simpleType>
    </xsd:element>
    <xsd:element name="SharingHintHash" ma:index="18"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cb2d905-9925-4bbc-af3f-840aca5c871e" elementFormDefault="qualified">
    <xsd:import namespace="http://schemas.microsoft.com/office/2006/documentManagement/types"/>
    <xsd:import namespace="http://schemas.microsoft.com/office/infopath/2007/PartnerControls"/>
    <xsd:element name="NotebookType" ma:index="9" nillable="true" ma:displayName="Notebook Type" ma:indexed="true" ma:internalName="NotebookType">
      <xsd:simpleType>
        <xsd:restriction base="dms:Text"/>
      </xsd:simpleType>
    </xsd:element>
    <xsd:element name="FolderType" ma:index="10" nillable="true" ma:displayName="Folder Type" ma:internalName="FolderType">
      <xsd:simpleType>
        <xsd:restriction base="dms:Text"/>
      </xsd:simpleType>
    </xsd:element>
    <xsd:element name="Owner" ma:index="11"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efaultSectionNames" ma:index="12" nillable="true" ma:displayName="Default Section Names" ma:internalName="DefaultSectionNames">
      <xsd:simpleType>
        <xsd:restriction base="dms:Note">
          <xsd:maxLength value="255"/>
        </xsd:restriction>
      </xsd:simpleType>
    </xsd:element>
    <xsd:element name="AppVersion" ma:index="13" nillable="true" ma:displayName="App Version" ma:internalName="AppVersion">
      <xsd:simpleType>
        <xsd:restriction base="dms:Text"/>
      </xsd:simpleType>
    </xsd:element>
    <xsd:element name="Teachers" ma:index="14" nillable="true" ma:displayName="Teachers" ma:internalName="Teach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s" ma:index="15" nillable="true" ma:displayName="Students" ma:internalName="Student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_Groups" ma:index="16" nillable="true" ma:displayName="Student Groups" ma:internalName="Student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Invited_Teachers" ma:index="19" nillable="true" ma:displayName="Invited Teachers" ma:internalName="Invited_Teachers">
      <xsd:simpleType>
        <xsd:restriction base="dms:Note">
          <xsd:maxLength value="255"/>
        </xsd:restriction>
      </xsd:simpleType>
    </xsd:element>
    <xsd:element name="Invited_Students" ma:index="20" nillable="true" ma:displayName="Invited Students" ma:internalName="Invited_Students">
      <xsd:simpleType>
        <xsd:restriction base="dms:Note">
          <xsd:maxLength value="255"/>
        </xsd:restriction>
      </xsd:simpleType>
    </xsd:element>
    <xsd:element name="Self_Registration_Enabled" ma:index="21" nillable="true" ma:displayName="Self_Registration_Enabled" ma:internalName="Self_Registration_Enabled">
      <xsd:simpleType>
        <xsd:restriction base="dms:Boolean"/>
      </xsd:simpleType>
    </xsd:element>
    <xsd:element name="CultureName" ma:index="22" nillable="true" ma:displayName="Culture Name" ma:internalName="CultureName">
      <xsd:simpleType>
        <xsd:restriction base="dms:Text"/>
      </xsd:simpleType>
    </xsd:element>
    <xsd:element name="Has_Teacher_Only_SectionGroup" ma:index="23" nillable="true" ma:displayName="Has Teacher Only SectionGroup" ma:internalName="Has_Teacher_Only_SectionGroup">
      <xsd:simpleType>
        <xsd:restriction base="dms:Boolean"/>
      </xsd:simpleType>
    </xsd:element>
    <xsd:element name="Is_Collaboration_Space_Locked" ma:index="24" nillable="true" ma:displayName="Is Collaboration Space Locked" ma:internalName="Is_Collaboration_Space_Locked">
      <xsd:simpleType>
        <xsd:restriction base="dms:Boolean"/>
      </xsd:simpleType>
    </xsd:element>
    <xsd:element name="MediaServiceMetadata" ma:index="25" nillable="true" ma:displayName="MediaServiceMetadata" ma:description="" ma:hidden="true" ma:internalName="MediaServiceMetadata" ma:readOnly="true">
      <xsd:simpleType>
        <xsd:restriction base="dms:Note"/>
      </xsd:simpleType>
    </xsd:element>
    <xsd:element name="MediaServiceFastMetadata" ma:index="26" nillable="true" ma:displayName="MediaServiceFastMetadata" ma:description="" ma:hidden="true" ma:internalName="MediaServiceFastMetadata" ma:readOnly="true">
      <xsd:simpleType>
        <xsd:restriction base="dms:Note"/>
      </xsd:simpleType>
    </xsd:element>
    <xsd:element name="MediaServiceAutoTags" ma:index="27" nillable="true" ma:displayName="MediaServiceAutoTags" ma:description="" ma:internalName="MediaServiceAutoTags" ma:readOnly="true">
      <xsd:simpleType>
        <xsd:restriction base="dms:Text"/>
      </xsd:simpleType>
    </xsd:element>
    <xsd:element name="MediaServiceDateTaken" ma:index="28" nillable="true" ma:displayName="MediaServiceDateTaken" ma:hidden="true" ma:internalName="MediaServiceDateTaken" ma:readOnly="true">
      <xsd:simpleType>
        <xsd:restriction base="dms:Text"/>
      </xsd:simpleType>
    </xsd:element>
    <xsd:element name="MediaServiceLocation" ma:index="29" nillable="true" ma:displayName="MediaServiceLocation" ma:internalName="MediaServiceLocation" ma:readOnly="true">
      <xsd:simpleType>
        <xsd:restriction base="dms:Text"/>
      </xsd:simpleType>
    </xsd:element>
    <xsd:element name="MediaServiceOCR" ma:index="30" nillable="true" ma:displayName="MediaServiceOCR" ma:internalName="MediaServiceOCR" ma:readOnly="true">
      <xsd:simpleType>
        <xsd:restriction base="dms:Note">
          <xsd:maxLength value="255"/>
        </xsd:restriction>
      </xsd:simpleType>
    </xsd:element>
    <xsd:element name="MediaServiceEventHashCode" ma:index="31" nillable="true" ma:displayName="MediaServiceEventHashCode" ma:hidden="true" ma:internalName="MediaServiceEventHashCode" ma:readOnly="true">
      <xsd:simpleType>
        <xsd:restriction base="dms:Text"/>
      </xsd:simpleType>
    </xsd:element>
    <xsd:element name="MediaServiceGenerationTime" ma:index="32" nillable="true" ma:displayName="MediaServiceGenerationTime" ma:hidden="true" ma:internalName="MediaServiceGenerationTime" ma:readOnly="true">
      <xsd:simpleType>
        <xsd:restriction base="dms:Text"/>
      </xsd:simpleType>
    </xsd:element>
    <xsd:element name="MediaServiceAutoKeyPoints" ma:index="33" nillable="true" ma:displayName="MediaServiceAutoKeyPoints" ma:hidden="true" ma:internalName="MediaServiceAutoKeyPoints" ma:readOnly="true">
      <xsd:simpleType>
        <xsd:restriction base="dms:Note"/>
      </xsd:simpleType>
    </xsd:element>
    <xsd:element name="MediaServiceKeyPoints" ma:index="34" nillable="true" ma:displayName="KeyPoints" ma:internalName="MediaServiceKeyPoints" ma:readOnly="true">
      <xsd:simpleType>
        <xsd:restriction base="dms:Note">
          <xsd:maxLength value="255"/>
        </xsd:restriction>
      </xsd:simpleType>
    </xsd:element>
    <xsd:element name="TeamsChannelId" ma:index="35" nillable="true" ma:displayName="Teams Channel Id" ma:internalName="TeamsChannelId">
      <xsd:simpleType>
        <xsd:restriction base="dms:Text"/>
      </xsd:simpleType>
    </xsd:element>
    <xsd:element name="Math_Settings" ma:index="36" nillable="true" ma:displayName="Math Settings" ma:internalName="Math_Settings">
      <xsd:simpleType>
        <xsd:restriction base="dms:Text"/>
      </xsd:simpleType>
    </xsd:element>
    <xsd:element name="Templates" ma:index="37" nillable="true" ma:displayName="Templates" ma:internalName="Templates">
      <xsd:simpleType>
        <xsd:restriction base="dms:Note">
          <xsd:maxLength value="255"/>
        </xsd:restriction>
      </xsd:simpleType>
    </xsd:element>
    <xsd:element name="Distribution_Groups" ma:index="38" nillable="true" ma:displayName="Distribution Groups" ma:internalName="Distribution_Groups">
      <xsd:simpleType>
        <xsd:restriction base="dms:Note">
          <xsd:maxLength value="255"/>
        </xsd:restriction>
      </xsd:simpleType>
    </xsd:element>
    <xsd:element name="LMS_Mappings" ma:index="39" nillable="true" ma:displayName="LMS Mappings" ma:internalName="LMS_Mappings">
      <xsd:simpleType>
        <xsd:restriction base="dms:Note">
          <xsd:maxLength value="255"/>
        </xsd:restriction>
      </xsd:simpleType>
    </xsd:element>
    <xsd:element name="Self_Registration_Enabled0" ma:index="40" nillable="true" ma:displayName="Self Registration Enabled" ma:internalName="Self_Registration_Enabled0">
      <xsd:simpleType>
        <xsd:restriction base="dms:Boolean"/>
      </xsd:simpleType>
    </xsd:element>
    <xsd:element name="IsNotebookLocked" ma:index="41" nillable="true" ma:displayName="Is Notebook Locked" ma:internalName="IsNotebookLocked">
      <xsd:simpleType>
        <xsd:restriction base="dms:Boolean"/>
      </xsd:simpleType>
    </xsd:element>
    <xsd:element name="Teams_Channel_Section_Location" ma:index="42" nillable="true" ma:displayName="Teams Channel Section Location" ma:internalName="Teams_Channel_Section_Location">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MS_Mappings xmlns="6cb2d905-9925-4bbc-af3f-840aca5c871e" xsi:nil="true"/>
    <DefaultSectionNames xmlns="6cb2d905-9925-4bbc-af3f-840aca5c871e" xsi:nil="true"/>
    <Self_Registration_Enabled xmlns="6cb2d905-9925-4bbc-af3f-840aca5c871e" xsi:nil="true"/>
    <Students xmlns="6cb2d905-9925-4bbc-af3f-840aca5c871e">
      <UserInfo>
        <DisplayName/>
        <AccountId xsi:nil="true"/>
        <AccountType/>
      </UserInfo>
    </Students>
    <Distribution_Groups xmlns="6cb2d905-9925-4bbc-af3f-840aca5c871e" xsi:nil="true"/>
    <IsNotebookLocked xmlns="6cb2d905-9925-4bbc-af3f-840aca5c871e" xsi:nil="true"/>
    <Has_Teacher_Only_SectionGroup xmlns="6cb2d905-9925-4bbc-af3f-840aca5c871e" xsi:nil="true"/>
    <Self_Registration_Enabled0 xmlns="6cb2d905-9925-4bbc-af3f-840aca5c871e" xsi:nil="true"/>
    <CultureName xmlns="6cb2d905-9925-4bbc-af3f-840aca5c871e" xsi:nil="true"/>
    <Is_Collaboration_Space_Locked xmlns="6cb2d905-9925-4bbc-af3f-840aca5c871e" xsi:nil="true"/>
    <Templates xmlns="6cb2d905-9925-4bbc-af3f-840aca5c871e" xsi:nil="true"/>
    <NotebookType xmlns="6cb2d905-9925-4bbc-af3f-840aca5c871e" xsi:nil="true"/>
    <Teachers xmlns="6cb2d905-9925-4bbc-af3f-840aca5c871e">
      <UserInfo>
        <DisplayName/>
        <AccountId xsi:nil="true"/>
        <AccountType/>
      </UserInfo>
    </Teachers>
    <AppVersion xmlns="6cb2d905-9925-4bbc-af3f-840aca5c871e" xsi:nil="true"/>
    <Math_Settings xmlns="6cb2d905-9925-4bbc-af3f-840aca5c871e" xsi:nil="true"/>
    <Owner xmlns="6cb2d905-9925-4bbc-af3f-840aca5c871e">
      <UserInfo>
        <DisplayName/>
        <AccountId xsi:nil="true"/>
        <AccountType/>
      </UserInfo>
    </Owner>
    <Invited_Teachers xmlns="6cb2d905-9925-4bbc-af3f-840aca5c871e" xsi:nil="true"/>
    <Invited_Students xmlns="6cb2d905-9925-4bbc-af3f-840aca5c871e" xsi:nil="true"/>
    <TeamsChannelId xmlns="6cb2d905-9925-4bbc-af3f-840aca5c871e" xsi:nil="true"/>
    <Teams_Channel_Section_Location xmlns="6cb2d905-9925-4bbc-af3f-840aca5c871e" xsi:nil="true"/>
    <FolderType xmlns="6cb2d905-9925-4bbc-af3f-840aca5c871e" xsi:nil="true"/>
    <Student_Groups xmlns="6cb2d905-9925-4bbc-af3f-840aca5c871e">
      <UserInfo>
        <DisplayName/>
        <AccountId xsi:nil="true"/>
        <AccountType/>
      </UserInfo>
    </Student_Groups>
  </documentManagement>
</p:properties>
</file>

<file path=customXml/itemProps1.xml><?xml version="1.0" encoding="utf-8"?>
<ds:datastoreItem xmlns:ds="http://schemas.openxmlformats.org/officeDocument/2006/customXml" ds:itemID="{1EF9581F-1186-4489-BBBB-A34CA20DD036}">
  <ds:schemaRefs>
    <ds:schemaRef ds:uri="http://schemas.microsoft.com/sharepoint/v3/contenttype/forms"/>
  </ds:schemaRefs>
</ds:datastoreItem>
</file>

<file path=customXml/itemProps2.xml><?xml version="1.0" encoding="utf-8"?>
<ds:datastoreItem xmlns:ds="http://schemas.openxmlformats.org/officeDocument/2006/customXml" ds:itemID="{97EAC9CA-AA0D-409D-A70D-710C804AEDD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857097b-be3d-405e-ad14-607ec3b6ac79"/>
    <ds:schemaRef ds:uri="6cb2d905-9925-4bbc-af3f-840aca5c871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3C3EDED-3D76-4BE6-9210-E3A21758BA3E}">
  <ds:schemaRefs>
    <ds:schemaRef ds:uri="http://purl.org/dc/terms/"/>
    <ds:schemaRef ds:uri="http://schemas.microsoft.com/office/infopath/2007/PartnerControls"/>
    <ds:schemaRef ds:uri="http://schemas.microsoft.com/office/2006/metadata/properties"/>
    <ds:schemaRef ds:uri="http://www.w3.org/XML/1998/namespace"/>
    <ds:schemaRef ds:uri="6cb2d905-9925-4bbc-af3f-840aca5c871e"/>
    <ds:schemaRef ds:uri="http://schemas.microsoft.com/office/2006/documentManagement/types"/>
    <ds:schemaRef ds:uri="http://purl.org/dc/dcmitype/"/>
    <ds:schemaRef ds:uri="http://purl.org/dc/elements/1.1/"/>
    <ds:schemaRef ds:uri="http://schemas.openxmlformats.org/package/2006/metadata/core-properties"/>
    <ds:schemaRef ds:uri="d857097b-be3d-405e-ad14-607ec3b6ac79"/>
  </ds:schemaRefs>
</ds:datastoreItem>
</file>

<file path=docProps/app.xml><?xml version="1.0" encoding="utf-8"?>
<Properties xmlns="http://schemas.openxmlformats.org/officeDocument/2006/extended-properties" xmlns:vt="http://schemas.openxmlformats.org/officeDocument/2006/docPropsVTypes">
  <Template/>
  <TotalTime>9</TotalTime>
  <Words>371</Words>
  <Application>Microsoft Office PowerPoint</Application>
  <PresentationFormat>Widescreen</PresentationFormat>
  <Paragraphs>56</Paragraphs>
  <Slides>8</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PowerPoint Presentation</vt:lpstr>
      <vt:lpstr>Robot Type (Underwater, Telecommunication, etc.)</vt:lpstr>
      <vt:lpstr>Name of 1st Robot</vt:lpstr>
      <vt:lpstr>Name of 2nd Robot</vt:lpstr>
      <vt:lpstr>Choose a 3rd robot and fill in this chart</vt:lpstr>
      <vt:lpstr>Choose a 4th robot and fill in this chart</vt:lpstr>
      <vt:lpstr>Did You Know?</vt:lpstr>
      <vt:lpstr>Did You Know?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Wendy Brandal</cp:lastModifiedBy>
  <cp:revision>58</cp:revision>
  <dcterms:created xsi:type="dcterms:W3CDTF">2013-07-15T20:26:40Z</dcterms:created>
  <dcterms:modified xsi:type="dcterms:W3CDTF">2021-10-15T12:59:07Z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0x010100C57BE65DB50CDA4EBD8C0D0624A28381</vt:lpwstr>
  </property>
</Properties>
</file>